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ra Medium"/>
      <p:regular r:id="rId17"/>
    </p:embeddedFont>
    <p:embeddedFont>
      <p:font typeface="Sora Medium"/>
      <p:regular r:id="rId18"/>
    </p:embeddedFont>
    <p:embeddedFont>
      <p:font typeface="Noto Sans TC"/>
      <p:regular r:id="rId19"/>
    </p:embeddedFont>
    <p:embeddedFont>
      <p:font typeface="Noto Sans TC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7-1.png>
</file>

<file path=ppt/media/image-7-10.svg>
</file>

<file path=ppt/media/image-7-2.png>
</file>

<file path=ppt/media/image-7-3.png>
</file>

<file path=ppt/media/image-7-4.svg>
</file>

<file path=ppt/media/image-7-5.png>
</file>

<file path=ppt/media/image-7-6.png>
</file>

<file path=ppt/media/image-7-7.svg>
</file>

<file path=ppt/media/image-7-8.png>
</file>

<file path=ppt/media/image-7-9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png"/><Relationship Id="rId10" Type="http://schemas.openxmlformats.org/officeDocument/2006/relationships/image" Target="../media/image-7-10.svg"/><Relationship Id="rId11" Type="http://schemas.openxmlformats.org/officeDocument/2006/relationships/slideLayout" Target="../slideLayouts/slideLayout8.xml"/><Relationship Id="rId1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7936111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865358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Promote exclusive benefits for subscribers.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386750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Customer Loyalty Programs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Reward repeat buyers to foster loyalty.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326052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Balance sales boosts with margin control.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2806303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Highlight top-rated and best-selling products.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274998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 on high-revenue age groups and express-shipping users.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6052"/>
            <a:ext cx="69789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Overview &amp;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94992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2794992"/>
            <a:ext cx="121920" cy="17308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542705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Analyze 3,900 purchases to optimize operations.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794992"/>
            <a:ext cx="3664863" cy="1730812"/>
          </a:xfrm>
          <a:prstGeom prst="roundRect">
            <a:avLst>
              <a:gd name="adj" fmla="val 8453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868" y="2794992"/>
            <a:ext cx="121920" cy="17308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3542705"/>
            <a:ext cx="30588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Demographics, purchase details, shopping behavior.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4752618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4752618"/>
            <a:ext cx="121920" cy="173081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5500330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37 values in Review Rating column.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234"/>
            <a:ext cx="99635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46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99686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73993"/>
            <a:ext cx="3905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64412"/>
            <a:ext cx="4196358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Pandas for import,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for summary.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28446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3203496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3373993"/>
            <a:ext cx="32471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86441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Imputed Review Rating with median by category.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28446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03496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3373993"/>
            <a:ext cx="35180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86441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Renamed columns to snake_case for readability.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499467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26975"/>
            <a:ext cx="6407944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524024"/>
            <a:ext cx="28972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01444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428548" y="499467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548" y="5326975"/>
            <a:ext cx="64079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28548" y="5524024"/>
            <a:ext cx="30545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01444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Loaded cleaned data 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016097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by Gender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Male customers generate significantly higher revenue.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1129"/>
            <a:ext cx="71388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 Products &amp; Shipping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86883"/>
            <a:ext cx="3589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296364"/>
            <a:ext cx="6244709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30398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Gloves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46828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3.86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95430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Sandals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146828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3.84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60462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343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Boots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146828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3.82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254943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343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146828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3.80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905262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343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Skirt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4146828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3.78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2686883"/>
            <a:ext cx="39266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7599521" y="3296364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607141" y="330398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834074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Standard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952559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58.46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607141" y="395430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7834074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Express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0952559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60.48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599521" y="48673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Express shipping users have slightly higher average spend.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7641"/>
            <a:ext cx="95127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Subscription &amp; Discount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03396"/>
            <a:ext cx="4762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012877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020497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3164205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Yes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589490" y="3164205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1053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146828" y="3164205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59.49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704165" y="3164205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62645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3670816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3814524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589490" y="3814524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2847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146828" y="3814524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59.87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704165" y="3814524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170436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5839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Non-subscribers contribute more total revenue.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2403396"/>
            <a:ext cx="4458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17" name="Shape 15"/>
          <p:cNvSpPr/>
          <p:nvPr/>
        </p:nvSpPr>
        <p:spPr>
          <a:xfrm>
            <a:off x="7599521" y="3012877"/>
            <a:ext cx="6244709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607141" y="3020497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834074" y="3164205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Hat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952559" y="3164205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50.00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607141" y="3670816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834074" y="3814524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Sneakers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952559" y="3814524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49.66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607141" y="4321135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7834074" y="4464844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Coat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10952559" y="4464844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49.07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607141" y="4971455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7834074" y="511516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Sweater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952559" y="511516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48.17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7607141" y="562177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7834074" y="576548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Pants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10952559" y="576548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47.37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599521" y="65348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Hats and Sneakers are most frequently discounted.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72239"/>
            <a:ext cx="7137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21180"/>
            <a:ext cx="3664744" cy="2214205"/>
          </a:xfrm>
          <a:prstGeom prst="roundRect">
            <a:avLst>
              <a:gd name="adj" fmla="val 1537"/>
            </a:avLst>
          </a:prstGeom>
          <a:solidFill>
            <a:srgbClr val="26262B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004" y="2047994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4170" y="2235041"/>
            <a:ext cx="306110" cy="30611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507004" y="29552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Loyal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6507004" y="3445669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3116 Customers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10171748" y="1821180"/>
            <a:ext cx="3664863" cy="2214205"/>
          </a:xfrm>
          <a:prstGeom prst="roundRect">
            <a:avLst>
              <a:gd name="adj" fmla="val 1537"/>
            </a:avLst>
          </a:prstGeom>
          <a:solidFill>
            <a:srgbClr val="26262B"/>
          </a:solidFill>
          <a:ln/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8562" y="2047994"/>
            <a:ext cx="680442" cy="680442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85728" y="2235041"/>
            <a:ext cx="306110" cy="30611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398562" y="29552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New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0398562" y="344566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4" name="Shape 7"/>
          <p:cNvSpPr/>
          <p:nvPr/>
        </p:nvSpPr>
        <p:spPr>
          <a:xfrm>
            <a:off x="6280190" y="4262199"/>
            <a:ext cx="7556421" cy="2214205"/>
          </a:xfrm>
          <a:prstGeom prst="roundRect">
            <a:avLst>
              <a:gd name="adj" fmla="val 1537"/>
            </a:avLst>
          </a:prstGeom>
          <a:solidFill>
            <a:srgbClr val="26262B"/>
          </a:solidFill>
          <a:ln/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07004" y="4489013"/>
            <a:ext cx="680442" cy="680442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94170" y="4676061"/>
            <a:ext cx="306110" cy="306110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507004" y="5396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6507004" y="588668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9" name="Text 10"/>
          <p:cNvSpPr/>
          <p:nvPr/>
        </p:nvSpPr>
        <p:spPr>
          <a:xfrm>
            <a:off x="6280190" y="673155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Majority of customers are loyal, but new and returning segments need growth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799" y="534948"/>
            <a:ext cx="6638330" cy="607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 Products Per Category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680799" y="1531858"/>
            <a:ext cx="13268801" cy="6173391"/>
          </a:xfrm>
          <a:prstGeom prst="roundRect">
            <a:avLst>
              <a:gd name="adj" fmla="val 47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8419" y="1539478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83206" y="1663779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2212300" y="1663779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Accessories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188273" y="1663779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Jewelry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0164247" y="1663779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171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688419" y="2099310"/>
            <a:ext cx="13253561" cy="559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83206" y="2223611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2212300" y="2223611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Accessories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188273" y="2223611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Sunglasses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10164247" y="2223611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161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688419" y="2659142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83206" y="2783443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2212300" y="2783443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Accessories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188273" y="2783443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Belt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164247" y="2783443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161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688419" y="3218974"/>
            <a:ext cx="13253561" cy="559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883206" y="3343275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2212300" y="3343275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Clothing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188273" y="3343275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Blouse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0164247" y="3343275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171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688419" y="3778806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83206" y="3903107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2212300" y="3903107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Clothing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6188273" y="3903107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Pants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10164247" y="3903107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171</a:t>
            </a:r>
            <a:endParaRPr lang="en-US" sz="1500" dirty="0"/>
          </a:p>
        </p:txBody>
      </p:sp>
      <p:sp>
        <p:nvSpPr>
          <p:cNvPr id="29" name="Shape 27"/>
          <p:cNvSpPr/>
          <p:nvPr/>
        </p:nvSpPr>
        <p:spPr>
          <a:xfrm>
            <a:off x="688419" y="4338638"/>
            <a:ext cx="13253561" cy="559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83206" y="4462939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2212300" y="4462939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Clothing</a:t>
            </a:r>
            <a:endParaRPr lang="en-US" sz="1500" dirty="0"/>
          </a:p>
        </p:txBody>
      </p:sp>
      <p:sp>
        <p:nvSpPr>
          <p:cNvPr id="32" name="Text 30"/>
          <p:cNvSpPr/>
          <p:nvPr/>
        </p:nvSpPr>
        <p:spPr>
          <a:xfrm>
            <a:off x="6188273" y="4462939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Shirt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10164247" y="4462939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169</a:t>
            </a:r>
            <a:endParaRPr lang="en-US" sz="1500" dirty="0"/>
          </a:p>
        </p:txBody>
      </p:sp>
      <p:sp>
        <p:nvSpPr>
          <p:cNvPr id="34" name="Shape 32"/>
          <p:cNvSpPr/>
          <p:nvPr/>
        </p:nvSpPr>
        <p:spPr>
          <a:xfrm>
            <a:off x="688419" y="4898469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883206" y="5022771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</a:t>
            </a:r>
            <a:endParaRPr lang="en-US" sz="1500" dirty="0"/>
          </a:p>
        </p:txBody>
      </p:sp>
      <p:sp>
        <p:nvSpPr>
          <p:cNvPr id="36" name="Text 34"/>
          <p:cNvSpPr/>
          <p:nvPr/>
        </p:nvSpPr>
        <p:spPr>
          <a:xfrm>
            <a:off x="2212300" y="5022771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Footwear</a:t>
            </a:r>
            <a:endParaRPr lang="en-US" sz="1500" dirty="0"/>
          </a:p>
        </p:txBody>
      </p:sp>
      <p:sp>
        <p:nvSpPr>
          <p:cNvPr id="37" name="Text 35"/>
          <p:cNvSpPr/>
          <p:nvPr/>
        </p:nvSpPr>
        <p:spPr>
          <a:xfrm>
            <a:off x="6188273" y="5022771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Sandals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10164247" y="5022771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160</a:t>
            </a:r>
            <a:endParaRPr lang="en-US" sz="1500" dirty="0"/>
          </a:p>
        </p:txBody>
      </p:sp>
      <p:sp>
        <p:nvSpPr>
          <p:cNvPr id="39" name="Shape 37"/>
          <p:cNvSpPr/>
          <p:nvPr/>
        </p:nvSpPr>
        <p:spPr>
          <a:xfrm>
            <a:off x="688419" y="5458301"/>
            <a:ext cx="13253561" cy="559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883206" y="5582603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</a:t>
            </a:r>
            <a:endParaRPr lang="en-US" sz="1500" dirty="0"/>
          </a:p>
        </p:txBody>
      </p:sp>
      <p:sp>
        <p:nvSpPr>
          <p:cNvPr id="41" name="Text 39"/>
          <p:cNvSpPr/>
          <p:nvPr/>
        </p:nvSpPr>
        <p:spPr>
          <a:xfrm>
            <a:off x="2212300" y="5582603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Footwear</a:t>
            </a:r>
            <a:endParaRPr lang="en-US" sz="1500" dirty="0"/>
          </a:p>
        </p:txBody>
      </p:sp>
      <p:sp>
        <p:nvSpPr>
          <p:cNvPr id="42" name="Text 40"/>
          <p:cNvSpPr/>
          <p:nvPr/>
        </p:nvSpPr>
        <p:spPr>
          <a:xfrm>
            <a:off x="6188273" y="5582603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Shoes</a:t>
            </a:r>
            <a:endParaRPr lang="en-US" sz="1500" dirty="0"/>
          </a:p>
        </p:txBody>
      </p:sp>
      <p:sp>
        <p:nvSpPr>
          <p:cNvPr id="43" name="Text 41"/>
          <p:cNvSpPr/>
          <p:nvPr/>
        </p:nvSpPr>
        <p:spPr>
          <a:xfrm>
            <a:off x="10164247" y="5582603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150</a:t>
            </a:r>
            <a:endParaRPr lang="en-US" sz="1500" dirty="0"/>
          </a:p>
        </p:txBody>
      </p:sp>
      <p:sp>
        <p:nvSpPr>
          <p:cNvPr id="44" name="Shape 42"/>
          <p:cNvSpPr/>
          <p:nvPr/>
        </p:nvSpPr>
        <p:spPr>
          <a:xfrm>
            <a:off x="688419" y="6018133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883206" y="6142434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</a:t>
            </a:r>
            <a:endParaRPr lang="en-US" sz="1500" dirty="0"/>
          </a:p>
        </p:txBody>
      </p:sp>
      <p:sp>
        <p:nvSpPr>
          <p:cNvPr id="46" name="Text 44"/>
          <p:cNvSpPr/>
          <p:nvPr/>
        </p:nvSpPr>
        <p:spPr>
          <a:xfrm>
            <a:off x="2212300" y="6142434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Footwear</a:t>
            </a:r>
            <a:endParaRPr lang="en-US" sz="1500" dirty="0"/>
          </a:p>
        </p:txBody>
      </p:sp>
      <p:sp>
        <p:nvSpPr>
          <p:cNvPr id="47" name="Text 45"/>
          <p:cNvSpPr/>
          <p:nvPr/>
        </p:nvSpPr>
        <p:spPr>
          <a:xfrm>
            <a:off x="6188273" y="6142434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Sneakers</a:t>
            </a:r>
            <a:endParaRPr lang="en-US" sz="1500" dirty="0"/>
          </a:p>
        </p:txBody>
      </p:sp>
      <p:sp>
        <p:nvSpPr>
          <p:cNvPr id="48" name="Text 46"/>
          <p:cNvSpPr/>
          <p:nvPr/>
        </p:nvSpPr>
        <p:spPr>
          <a:xfrm>
            <a:off x="10164247" y="6142434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145</a:t>
            </a:r>
            <a:endParaRPr lang="en-US" sz="1500" dirty="0"/>
          </a:p>
        </p:txBody>
      </p:sp>
      <p:sp>
        <p:nvSpPr>
          <p:cNvPr id="49" name="Shape 47"/>
          <p:cNvSpPr/>
          <p:nvPr/>
        </p:nvSpPr>
        <p:spPr>
          <a:xfrm>
            <a:off x="688419" y="6577965"/>
            <a:ext cx="13253561" cy="559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883206" y="6702266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</a:t>
            </a:r>
            <a:endParaRPr lang="en-US" sz="1500" dirty="0"/>
          </a:p>
        </p:txBody>
      </p:sp>
      <p:sp>
        <p:nvSpPr>
          <p:cNvPr id="51" name="Text 49"/>
          <p:cNvSpPr/>
          <p:nvPr/>
        </p:nvSpPr>
        <p:spPr>
          <a:xfrm>
            <a:off x="2212300" y="6702266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Outerwear</a:t>
            </a:r>
            <a:endParaRPr lang="en-US" sz="1500" dirty="0"/>
          </a:p>
        </p:txBody>
      </p:sp>
      <p:sp>
        <p:nvSpPr>
          <p:cNvPr id="52" name="Text 50"/>
          <p:cNvSpPr/>
          <p:nvPr/>
        </p:nvSpPr>
        <p:spPr>
          <a:xfrm>
            <a:off x="6188273" y="6702266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Jacket</a:t>
            </a:r>
            <a:endParaRPr lang="en-US" sz="1500" dirty="0"/>
          </a:p>
        </p:txBody>
      </p:sp>
      <p:sp>
        <p:nvSpPr>
          <p:cNvPr id="53" name="Text 51"/>
          <p:cNvSpPr/>
          <p:nvPr/>
        </p:nvSpPr>
        <p:spPr>
          <a:xfrm>
            <a:off x="10164247" y="6702266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163</a:t>
            </a:r>
            <a:endParaRPr lang="en-US" sz="1500" dirty="0"/>
          </a:p>
        </p:txBody>
      </p:sp>
      <p:sp>
        <p:nvSpPr>
          <p:cNvPr id="54" name="Shape 52"/>
          <p:cNvSpPr/>
          <p:nvPr/>
        </p:nvSpPr>
        <p:spPr>
          <a:xfrm>
            <a:off x="688419" y="7137797"/>
            <a:ext cx="13253561" cy="5598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883206" y="7262098"/>
            <a:ext cx="932617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</a:t>
            </a:r>
            <a:endParaRPr lang="en-US" sz="1500" dirty="0"/>
          </a:p>
        </p:txBody>
      </p:sp>
      <p:sp>
        <p:nvSpPr>
          <p:cNvPr id="56" name="Text 54"/>
          <p:cNvSpPr/>
          <p:nvPr/>
        </p:nvSpPr>
        <p:spPr>
          <a:xfrm>
            <a:off x="2212300" y="7262098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Outerwear</a:t>
            </a:r>
            <a:endParaRPr lang="en-US" sz="1500" dirty="0"/>
          </a:p>
        </p:txBody>
      </p:sp>
      <p:sp>
        <p:nvSpPr>
          <p:cNvPr id="57" name="Text 55"/>
          <p:cNvSpPr/>
          <p:nvPr/>
        </p:nvSpPr>
        <p:spPr>
          <a:xfrm>
            <a:off x="6188273" y="7262098"/>
            <a:ext cx="357949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Coat</a:t>
            </a:r>
            <a:endParaRPr lang="en-US" sz="1500" dirty="0"/>
          </a:p>
        </p:txBody>
      </p:sp>
      <p:sp>
        <p:nvSpPr>
          <p:cNvPr id="58" name="Text 56"/>
          <p:cNvSpPr/>
          <p:nvPr/>
        </p:nvSpPr>
        <p:spPr>
          <a:xfrm>
            <a:off x="10164247" y="7262098"/>
            <a:ext cx="3583305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161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652010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37223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705100" y="866763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00226B"/>
          </a:solidFill>
          <a:ln/>
        </p:spPr>
      </p:sp>
      <p:sp>
        <p:nvSpPr>
          <p:cNvPr id="5" name="Text 2"/>
          <p:cNvSpPr/>
          <p:nvPr/>
        </p:nvSpPr>
        <p:spPr>
          <a:xfrm>
            <a:off x="2926675" y="8667631"/>
            <a:ext cx="897731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Young Adult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030986" y="866763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0040C9"/>
          </a:solidFill>
          <a:ln/>
        </p:spPr>
      </p:sp>
      <p:sp>
        <p:nvSpPr>
          <p:cNvPr id="7" name="Text 4"/>
          <p:cNvSpPr/>
          <p:nvPr/>
        </p:nvSpPr>
        <p:spPr>
          <a:xfrm>
            <a:off x="5252561" y="8667631"/>
            <a:ext cx="932140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Middle-aged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8711208" y="866763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296DFF"/>
          </a:solidFill>
          <a:ln/>
        </p:spPr>
      </p:sp>
      <p:sp>
        <p:nvSpPr>
          <p:cNvPr id="9" name="Text 6"/>
          <p:cNvSpPr/>
          <p:nvPr/>
        </p:nvSpPr>
        <p:spPr>
          <a:xfrm>
            <a:off x="8932783" y="8667631"/>
            <a:ext cx="401003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Adult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10805993" y="866763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87ADFF"/>
          </a:solidFill>
          <a:ln/>
        </p:spPr>
      </p:sp>
      <p:sp>
        <p:nvSpPr>
          <p:cNvPr id="11" name="Text 8"/>
          <p:cNvSpPr/>
          <p:nvPr/>
        </p:nvSpPr>
        <p:spPr>
          <a:xfrm>
            <a:off x="11027569" y="8667631"/>
            <a:ext cx="486608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Senior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Young Adults contribute the highest revenue.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2025-11-30T19:08:45Z</dcterms:created>
  <dcterms:modified xsi:type="dcterms:W3CDTF">2025-11-30T19:08:45Z</dcterms:modified>
</cp:coreProperties>
</file>